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90" r:id="rId2"/>
    <p:sldId id="323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</p:sldIdLst>
  <p:sldSz cx="9144000" cy="6858000" type="screen4x3"/>
  <p:notesSz cx="69342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showAnimation="0">
    <p:present/>
    <p:sldAll/>
    <p:penClr>
      <a:srgbClr val="FF0000"/>
    </p:penClr>
  </p:showPr>
  <p:clrMru>
    <a:srgbClr val="C313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94658" autoAdjust="0"/>
  </p:normalViewPr>
  <p:slideViewPr>
    <p:cSldViewPr>
      <p:cViewPr varScale="1">
        <p:scale>
          <a:sx n="66" d="100"/>
          <a:sy n="66" d="100"/>
        </p:scale>
        <p:origin x="-5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2286" y="-78"/>
      </p:cViewPr>
      <p:guideLst>
        <p:guide orient="horz" pos="2908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2375" tIns="46187" rIns="92375" bIns="4618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2375" tIns="46187" rIns="92375" bIns="4618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729B693-4039-471A-AD4D-C659955E2ECE}" type="datetimeFigureOut">
              <a:rPr lang="en-US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2375" tIns="46187" rIns="92375" bIns="4618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2375" tIns="46187" rIns="92375" bIns="4618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63E33A7-8B15-42A3-8821-F207272CD2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2375" tIns="46187" rIns="92375" bIns="4618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2375" tIns="46187" rIns="92375" bIns="4618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AD9F237-D33B-489B-B39E-CA62A599BCBA}" type="datetimeFigureOut">
              <a:rPr lang="en-US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5" tIns="46187" rIns="92375" bIns="4618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4487"/>
          </a:xfrm>
          <a:prstGeom prst="rect">
            <a:avLst/>
          </a:prstGeom>
        </p:spPr>
        <p:txBody>
          <a:bodyPr vert="horz" lIns="92375" tIns="46187" rIns="92375" bIns="46187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2375" tIns="46187" rIns="92375" bIns="4618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2375" tIns="46187" rIns="92375" bIns="4618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5966CA5-B853-4AD9-8079-E819727BF9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DFBE2A-B3F5-4FAF-A2AF-36373E41EE1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966CA5-B853-4AD9-8079-E819727BF90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6781800" y="640080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7D025D-5336-428B-8AB0-A070F4C5AAE3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381000" y="6324600"/>
            <a:ext cx="762000" cy="365125"/>
          </a:xfrm>
        </p:spPr>
        <p:txBody>
          <a:bodyPr/>
          <a:lstStyle>
            <a:lvl1pPr algn="l">
              <a:defRPr sz="1600" smtClean="0"/>
            </a:lvl1pPr>
          </a:lstStyle>
          <a:p>
            <a:pPr>
              <a:defRPr/>
            </a:pPr>
            <a:fld id="{8414D178-90E0-4D07-A1AA-2AE01D918A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0D757F-2233-4654-AB2D-3A67B6BC4B0B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D55B8-ADA0-4965-882C-9461E3855D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NTRA-4c-bkgd.pn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01000" y="6096000"/>
            <a:ext cx="8413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71565B-163B-4215-959A-4CAA5B929087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073A7-EB2C-4512-8FE5-21567FC2EF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5739BC-A5CF-45E9-8AB4-863A1AFD103C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BAFEA-2B95-400F-9557-2A2BD3A34D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E6D0E1-F904-4826-8CDC-81F87FBAAE34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DCEC6-3E7E-4EBA-9CB3-4C2547D1E4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78DACA-0F0A-41FD-911E-1D8C0898D30C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61330-6277-4AC3-9C52-EF88517BA7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787A79-14EA-41E6-8F70-7D77226864A5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630B8-013C-4E67-A891-2E8E27E34B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C179B24-5762-40A6-AC1C-3E2C5D257F37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EA1B0-1AD7-47BE-9C67-68FB611B12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ACC551-EA3E-41EF-93A2-DD318AA1E33A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CD010-B5CE-42EF-8A86-99D346C2E6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98808B1-7CA6-49BF-AB42-85911C6ED1BB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06CF3-4063-462F-A7AA-ECB09857A8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ECB75E-E4BD-468A-B29F-CBBDC8C14B9D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430A1-F4F6-4B11-B40C-12D222EA9D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36EC50D-DDC7-4195-A0DB-AC68A88E2A90}" type="datetime1">
              <a:rPr lang="en-US" smtClean="0"/>
              <a:pPr>
                <a:defRPr/>
              </a:pPr>
              <a:t>9/28/2010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132C32-B001-4A4A-9F32-454428B90B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851648" cy="2590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7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+mn-lt"/>
              </a:rPr>
            </a:br>
            <a:r>
              <a:rPr lang="en-US" sz="4200" dirty="0" smtClean="0">
                <a:solidFill>
                  <a:schemeClr val="tx1"/>
                </a:solidFill>
                <a:latin typeface="+mn-lt"/>
              </a:rPr>
              <a:t>Alexander M. Waldrop</a:t>
            </a:r>
            <a:r>
              <a:rPr lang="en-US" sz="47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4700" dirty="0" smtClean="0">
                <a:solidFill>
                  <a:schemeClr val="tx1"/>
                </a:solidFill>
                <a:latin typeface="+mn-lt"/>
              </a:rPr>
            </a:br>
            <a:r>
              <a:rPr lang="en-US" sz="3600" dirty="0" smtClean="0">
                <a:solidFill>
                  <a:schemeClr val="tx1"/>
                </a:solidFill>
                <a:latin typeface="+mn-lt"/>
              </a:rPr>
              <a:t>President &amp; CEO</a:t>
            </a:r>
            <a:br>
              <a:rPr lang="en-US" sz="3600" dirty="0" smtClean="0">
                <a:solidFill>
                  <a:schemeClr val="tx1"/>
                </a:solidFill>
                <a:latin typeface="+mn-lt"/>
              </a:rPr>
            </a:br>
            <a:r>
              <a:rPr lang="en-US" sz="3600" dirty="0" smtClean="0">
                <a:solidFill>
                  <a:schemeClr val="tx1"/>
                </a:solidFill>
                <a:latin typeface="+mn-lt"/>
              </a:rPr>
              <a:t>NTRA</a:t>
            </a:r>
            <a:br>
              <a:rPr lang="en-US" sz="3600" dirty="0" smtClean="0">
                <a:solidFill>
                  <a:schemeClr val="tx1"/>
                </a:solidFill>
                <a:latin typeface="+mn-lt"/>
              </a:rPr>
            </a:br>
            <a:r>
              <a:rPr lang="en-US" sz="4000" dirty="0" smtClean="0">
                <a:solidFill>
                  <a:schemeClr val="tx1"/>
                </a:solidFill>
                <a:latin typeface="+mn-lt"/>
              </a:rPr>
              <a:t>2010</a:t>
            </a:r>
            <a:r>
              <a:rPr lang="en-US" sz="3600" dirty="0" smtClean="0">
                <a:solidFill>
                  <a:schemeClr val="tx1"/>
                </a:solidFill>
                <a:latin typeface="+mn-lt"/>
              </a:rPr>
              <a:t> IFHA Meeting</a:t>
            </a:r>
            <a:endParaRPr lang="en-US" sz="36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4" name="Picture 6" descr="NTRA_Safety-2c.png"/>
          <p:cNvPicPr>
            <a:picLocks noChangeAspect="1"/>
          </p:cNvPicPr>
          <p:nvPr/>
        </p:nvPicPr>
        <p:blipFill>
          <a:blip r:embed="rId3" cstate="print"/>
          <a:srcRect b="33900"/>
          <a:stretch>
            <a:fillRect/>
          </a:stretch>
        </p:blipFill>
        <p:spPr bwMode="auto">
          <a:xfrm>
            <a:off x="1905000" y="381000"/>
            <a:ext cx="494506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Conclusion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437"/>
          </a:xfrm>
        </p:spPr>
        <p:txBody>
          <a:bodyPr/>
          <a:lstStyle/>
          <a:p>
            <a:pPr lvl="0">
              <a:buClr>
                <a:schemeClr val="tx1"/>
              </a:buClr>
            </a:pPr>
            <a:r>
              <a:rPr lang="en-US" dirty="0" smtClean="0"/>
              <a:t>Internet gambling and exchange wagering are both possible in U.S. in coming months and years </a:t>
            </a:r>
          </a:p>
          <a:p>
            <a:pPr>
              <a:buClr>
                <a:schemeClr val="tx1"/>
              </a:buClr>
              <a:buNone/>
            </a:pPr>
            <a:r>
              <a:rPr lang="en-US" dirty="0" smtClean="0"/>
              <a:t> </a:t>
            </a:r>
          </a:p>
          <a:p>
            <a:pPr lvl="0">
              <a:buClr>
                <a:schemeClr val="tx1"/>
              </a:buClr>
            </a:pPr>
            <a:r>
              <a:rPr lang="en-US" dirty="0" smtClean="0"/>
              <a:t>Expanded online betting opportunities have significant potential for multiple impacts on U.S. pari-mutuel wagering industry </a:t>
            </a:r>
          </a:p>
          <a:p>
            <a:pPr>
              <a:buClr>
                <a:schemeClr val="tx1"/>
              </a:buClr>
              <a:buNone/>
            </a:pPr>
            <a:r>
              <a:rPr lang="en-US" dirty="0" smtClean="0"/>
              <a:t> </a:t>
            </a:r>
          </a:p>
          <a:p>
            <a:pPr lvl="0">
              <a:buClr>
                <a:schemeClr val="tx1"/>
              </a:buClr>
            </a:pPr>
            <a:r>
              <a:rPr lang="en-US" dirty="0" smtClean="0"/>
              <a:t>NTRA actively involved to ensure that racing receives a fair and proportionate share of new revenues </a:t>
            </a:r>
          </a:p>
          <a:p>
            <a:endParaRPr lang="en-US" dirty="0"/>
          </a:p>
        </p:txBody>
      </p:sp>
      <p:pic>
        <p:nvPicPr>
          <p:cNvPr id="5" name="Picture 3" descr="NTRA-4c-bkgd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01000" y="6019800"/>
            <a:ext cx="8413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Introduction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89437"/>
          </a:xfrm>
        </p:spPr>
        <p:txBody>
          <a:bodyPr/>
          <a:lstStyle/>
          <a:p>
            <a:pPr lvl="0">
              <a:buClr>
                <a:schemeClr val="tx1"/>
              </a:buClr>
              <a:buFont typeface="Tahoma" pitchFamily="34" charset="0"/>
              <a:buChar char="●"/>
            </a:pPr>
            <a:r>
              <a:rPr lang="en-US" dirty="0" smtClean="0"/>
              <a:t>September 2006  -- Congress passes Unlawful Internet Gambling Enforcement Act (UIGEA)</a:t>
            </a:r>
          </a:p>
          <a:p>
            <a:pPr lvl="0">
              <a:buClr>
                <a:schemeClr val="tx1"/>
              </a:buClr>
              <a:buNone/>
            </a:pPr>
            <a:endParaRPr lang="en-US" sz="1200" dirty="0" smtClean="0"/>
          </a:p>
          <a:p>
            <a:pPr lvl="0">
              <a:buClr>
                <a:schemeClr val="tx1"/>
              </a:buClr>
            </a:pPr>
            <a:endParaRPr lang="en-US" sz="800" dirty="0" smtClean="0"/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US" sz="2600" dirty="0" smtClean="0"/>
              <a:t>European gaming company stocks crash</a:t>
            </a:r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US" sz="2600" dirty="0" smtClean="0"/>
              <a:t>Pari-mutuel wagering exempted</a:t>
            </a:r>
          </a:p>
          <a:p>
            <a:pPr>
              <a:buClr>
                <a:schemeClr val="tx1"/>
              </a:buClr>
              <a:buNone/>
            </a:pPr>
            <a:r>
              <a:rPr lang="en-US" dirty="0" smtClean="0"/>
              <a:t>		</a:t>
            </a:r>
          </a:p>
          <a:p>
            <a:pPr lvl="0">
              <a:buClr>
                <a:schemeClr val="tx1"/>
              </a:buClr>
            </a:pPr>
            <a:r>
              <a:rPr lang="en-US" dirty="0" smtClean="0"/>
              <a:t>September 2010 --- Congress considers legislation to legalize Internet gambling 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6" name="Picture 3" descr="NTRA-4c-bkgd.pn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01000" y="6019800"/>
            <a:ext cx="8413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Background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chemeClr val="tx1"/>
              </a:buClr>
            </a:pPr>
            <a:r>
              <a:rPr lang="en-US" dirty="0" smtClean="0"/>
              <a:t>U.S. gambling law and policy generally determined at the state level  </a:t>
            </a:r>
          </a:p>
          <a:p>
            <a:pPr>
              <a:buClr>
                <a:schemeClr val="tx1"/>
              </a:buClr>
              <a:buNone/>
            </a:pPr>
            <a:endParaRPr lang="en-US" dirty="0" smtClean="0"/>
          </a:p>
          <a:p>
            <a:pPr lvl="0">
              <a:buClr>
                <a:schemeClr val="tx1"/>
              </a:buClr>
            </a:pPr>
            <a:r>
              <a:rPr lang="en-US" dirty="0" smtClean="0"/>
              <a:t>Gambling is strictly prohibited except at specific, highly regulated locations</a:t>
            </a:r>
          </a:p>
          <a:p>
            <a:pPr lvl="0">
              <a:buClr>
                <a:schemeClr val="tx1"/>
              </a:buClr>
              <a:buNone/>
            </a:pPr>
            <a:r>
              <a:rPr lang="en-US" dirty="0" smtClean="0"/>
              <a:t> </a:t>
            </a:r>
          </a:p>
          <a:p>
            <a:pPr lvl="0">
              <a:buClr>
                <a:schemeClr val="tx1"/>
              </a:buClr>
            </a:pPr>
            <a:r>
              <a:rPr lang="en-US" dirty="0" smtClean="0"/>
              <a:t>Americans tolerate legal gambling when heavily taxed       </a:t>
            </a:r>
          </a:p>
          <a:p>
            <a:endParaRPr lang="en-US" dirty="0"/>
          </a:p>
        </p:txBody>
      </p:sp>
      <p:pic>
        <p:nvPicPr>
          <p:cNvPr id="6" name="Picture 3" descr="NTRA-4c-bkgd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77200" y="6019800"/>
            <a:ext cx="8413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Legal Framework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35163"/>
            <a:ext cx="8229600" cy="4389437"/>
          </a:xfrm>
        </p:spPr>
        <p:txBody>
          <a:bodyPr/>
          <a:lstStyle/>
          <a:p>
            <a:pPr lvl="0">
              <a:buClr>
                <a:schemeClr val="tx1"/>
              </a:buClr>
            </a:pPr>
            <a:r>
              <a:rPr lang="en-US" dirty="0" smtClean="0"/>
              <a:t>Interstate Wire Act of 1961 (Wire Act) criminalizes interstate gambling when conducted via Internet or other electronic media</a:t>
            </a:r>
          </a:p>
          <a:p>
            <a:pPr>
              <a:buClr>
                <a:schemeClr val="tx1"/>
              </a:buClr>
              <a:buNone/>
            </a:pPr>
            <a:r>
              <a:rPr lang="en-US" dirty="0" smtClean="0"/>
              <a:t> </a:t>
            </a:r>
          </a:p>
          <a:p>
            <a:pPr lvl="0">
              <a:buClr>
                <a:schemeClr val="tx1"/>
              </a:buClr>
            </a:pPr>
            <a:r>
              <a:rPr lang="en-US" dirty="0" smtClean="0"/>
              <a:t>Interstate Horseracing Act of 1978, (IHA) exempts interstate wagering on horseracing from Wire Act prohibitions</a:t>
            </a:r>
          </a:p>
          <a:p>
            <a:endParaRPr lang="en-US" dirty="0"/>
          </a:p>
        </p:txBody>
      </p:sp>
      <p:pic>
        <p:nvPicPr>
          <p:cNvPr id="6" name="Picture 3" descr="NTRA-4c-bkgd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77200" y="6019800"/>
            <a:ext cx="8413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Interstate Horseracing Act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4389437"/>
          </a:xfrm>
        </p:spPr>
        <p:txBody>
          <a:bodyPr/>
          <a:lstStyle/>
          <a:p>
            <a:pPr lvl="0">
              <a:buClr>
                <a:schemeClr val="tx1"/>
              </a:buClr>
              <a:buFont typeface="Tahoma" pitchFamily="34" charset="0"/>
              <a:buChar char="•"/>
            </a:pPr>
            <a:r>
              <a:rPr lang="en-US" sz="2800" dirty="0" smtClean="0"/>
              <a:t>Mandates consents from </a:t>
            </a:r>
            <a:endParaRPr lang="en-US" sz="2400" dirty="0" smtClean="0"/>
          </a:p>
          <a:p>
            <a:pPr marL="850900" lvl="1" indent="-457200">
              <a:buClr>
                <a:schemeClr val="tx1"/>
              </a:buClr>
              <a:buFont typeface="Tahoma" pitchFamily="34" charset="0"/>
              <a:buChar char="•"/>
            </a:pPr>
            <a:r>
              <a:rPr lang="en-US" dirty="0" smtClean="0"/>
              <a:t>Racetrack where race is run </a:t>
            </a:r>
            <a:endParaRPr lang="en-US" sz="2000" dirty="0" smtClean="0"/>
          </a:p>
          <a:p>
            <a:pPr marL="850900" lvl="1" indent="-457200">
              <a:buClr>
                <a:schemeClr val="tx1"/>
              </a:buClr>
              <a:buFont typeface="Tahoma" pitchFamily="34" charset="0"/>
              <a:buChar char="•"/>
            </a:pPr>
            <a:r>
              <a:rPr lang="en-US" dirty="0" smtClean="0"/>
              <a:t>Horsemen racing at racetrack </a:t>
            </a:r>
            <a:endParaRPr lang="en-US" sz="2000" dirty="0" smtClean="0"/>
          </a:p>
          <a:p>
            <a:pPr marL="850900" lvl="1" indent="-457200">
              <a:buClr>
                <a:schemeClr val="tx1"/>
              </a:buClr>
              <a:buFont typeface="Tahoma" pitchFamily="34" charset="0"/>
              <a:buChar char="•"/>
            </a:pPr>
            <a:r>
              <a:rPr lang="en-US" dirty="0" smtClean="0"/>
              <a:t>State regulators in state where race is run </a:t>
            </a:r>
            <a:endParaRPr lang="en-US" sz="2000" dirty="0" smtClean="0"/>
          </a:p>
          <a:p>
            <a:pPr marL="850900" lvl="1" indent="-457200">
              <a:buClr>
                <a:schemeClr val="tx1"/>
              </a:buClr>
              <a:buFont typeface="Tahoma" pitchFamily="34" charset="0"/>
              <a:buChar char="•"/>
            </a:pPr>
            <a:r>
              <a:rPr lang="en-US" dirty="0" smtClean="0"/>
              <a:t>State regulators in state where wager originates</a:t>
            </a:r>
          </a:p>
          <a:p>
            <a:pPr marL="850900" lvl="1" indent="-457200">
              <a:buClr>
                <a:schemeClr val="tx1"/>
              </a:buClr>
              <a:buFont typeface="Tahoma" pitchFamily="34" charset="0"/>
              <a:buChar char="•"/>
            </a:pPr>
            <a:endParaRPr lang="en-US" sz="800" dirty="0" smtClean="0"/>
          </a:p>
          <a:p>
            <a:pPr lvl="0">
              <a:buClr>
                <a:schemeClr val="tx1"/>
              </a:buClr>
              <a:buFont typeface="Tahoma" pitchFamily="34" charset="0"/>
              <a:buChar char="•"/>
            </a:pPr>
            <a:r>
              <a:rPr lang="en-US" sz="2800" dirty="0" smtClean="0"/>
              <a:t>Protects intellectual property rights of participants</a:t>
            </a:r>
          </a:p>
          <a:p>
            <a:pPr lvl="0">
              <a:buClr>
                <a:schemeClr val="tx1"/>
              </a:buClr>
              <a:buFont typeface="Tahoma" pitchFamily="34" charset="0"/>
              <a:buChar char="•"/>
            </a:pPr>
            <a:endParaRPr lang="en-US" sz="800" dirty="0" smtClean="0"/>
          </a:p>
          <a:p>
            <a:pPr lvl="0">
              <a:buClr>
                <a:schemeClr val="tx1"/>
              </a:buClr>
              <a:buFont typeface="Tahoma" pitchFamily="34" charset="0"/>
              <a:buChar char="•"/>
            </a:pPr>
            <a:r>
              <a:rPr lang="en-US" sz="2800" dirty="0" smtClean="0"/>
              <a:t>Strengthens participant’s demands for fair compensation </a:t>
            </a:r>
          </a:p>
          <a:p>
            <a:pPr lvl="0">
              <a:buClr>
                <a:schemeClr val="tx1"/>
              </a:buClr>
              <a:buFont typeface="Tahoma" pitchFamily="34" charset="0"/>
              <a:buChar char="•"/>
            </a:pPr>
            <a:endParaRPr lang="en-US" sz="800" dirty="0" smtClean="0"/>
          </a:p>
          <a:p>
            <a:pPr lvl="0">
              <a:buClr>
                <a:schemeClr val="tx1"/>
              </a:buClr>
              <a:buFont typeface="Tahoma" pitchFamily="34" charset="0"/>
              <a:buChar char="•"/>
            </a:pPr>
            <a:r>
              <a:rPr lang="en-US" sz="2800" dirty="0" smtClean="0"/>
              <a:t>Exclusive to horseracing</a:t>
            </a:r>
            <a:endParaRPr lang="en-US" sz="2400" dirty="0" smtClean="0"/>
          </a:p>
          <a:p>
            <a:endParaRPr lang="en-US" dirty="0"/>
          </a:p>
        </p:txBody>
      </p:sp>
      <p:pic>
        <p:nvPicPr>
          <p:cNvPr id="5" name="Picture 3" descr="NTRA-4c-bkgd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77200" y="6019800"/>
            <a:ext cx="8413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Threats to Horseracing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153400" cy="4389437"/>
          </a:xfrm>
        </p:spPr>
        <p:txBody>
          <a:bodyPr/>
          <a:lstStyle/>
          <a:p>
            <a:pPr lvl="0">
              <a:buClr>
                <a:schemeClr val="tx1"/>
              </a:buClr>
            </a:pPr>
            <a:r>
              <a:rPr lang="en-US" sz="2800" dirty="0" smtClean="0"/>
              <a:t>$1.3 billion ADW online wagering only growth sector in U.S. racing  </a:t>
            </a:r>
          </a:p>
          <a:p>
            <a:pPr lvl="0">
              <a:buClr>
                <a:schemeClr val="tx1"/>
              </a:buClr>
              <a:buNone/>
            </a:pPr>
            <a:endParaRPr lang="en-US" sz="2400" dirty="0" smtClean="0"/>
          </a:p>
          <a:p>
            <a:pPr lvl="0">
              <a:buClr>
                <a:schemeClr val="tx1"/>
              </a:buClr>
            </a:pPr>
            <a:r>
              <a:rPr lang="en-US" sz="2800" dirty="0" smtClean="0"/>
              <a:t>Frank Bill introduces “tax and regulate” approach to online gaming  </a:t>
            </a:r>
          </a:p>
          <a:p>
            <a:pPr lvl="0">
              <a:buClr>
                <a:schemeClr val="tx1"/>
              </a:buClr>
              <a:buNone/>
            </a:pPr>
            <a:endParaRPr lang="en-US" sz="2400" dirty="0" smtClean="0"/>
          </a:p>
          <a:p>
            <a:pPr lvl="0">
              <a:buClr>
                <a:schemeClr val="tx1"/>
              </a:buClr>
            </a:pPr>
            <a:r>
              <a:rPr lang="en-US" sz="2800" dirty="0" smtClean="0"/>
              <a:t>Frank Bill licenses domestic and foreign entities </a:t>
            </a:r>
          </a:p>
          <a:p>
            <a:pPr lvl="0">
              <a:buClr>
                <a:schemeClr val="tx1"/>
              </a:buClr>
              <a:buNone/>
            </a:pPr>
            <a:endParaRPr lang="en-US" sz="2400" dirty="0" smtClean="0"/>
          </a:p>
          <a:p>
            <a:pPr lvl="0">
              <a:buClr>
                <a:schemeClr val="tx1"/>
              </a:buClr>
            </a:pPr>
            <a:r>
              <a:rPr lang="en-US" sz="2800" dirty="0" smtClean="0"/>
              <a:t>Frank bill does not protect horseracing </a:t>
            </a:r>
            <a:endParaRPr lang="en-US" sz="2400" dirty="0" smtClean="0"/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ADWs licensed at the federal level</a:t>
            </a:r>
            <a:endParaRPr lang="en-US" sz="2000" dirty="0" smtClean="0"/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Subjects racing to double taxation and regulation</a:t>
            </a:r>
            <a:endParaRPr lang="en-US" sz="2000" dirty="0" smtClean="0"/>
          </a:p>
          <a:p>
            <a:endParaRPr lang="en-US" dirty="0"/>
          </a:p>
        </p:txBody>
      </p:sp>
      <p:pic>
        <p:nvPicPr>
          <p:cNvPr id="5" name="Picture 3" descr="NTRA-4c-bkgd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77200" y="6019800"/>
            <a:ext cx="8413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Opportunities for Horseracing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chemeClr val="tx1"/>
              </a:buClr>
            </a:pPr>
            <a:r>
              <a:rPr lang="en-US" dirty="0" smtClean="0"/>
              <a:t>Exempt U.S. horseracing from tax-and-regulate scheme</a:t>
            </a:r>
          </a:p>
          <a:p>
            <a:pPr lvl="0">
              <a:buClr>
                <a:schemeClr val="tx1"/>
              </a:buClr>
            </a:pPr>
            <a:endParaRPr lang="en-US" dirty="0" smtClean="0"/>
          </a:p>
          <a:p>
            <a:pPr lvl="0">
              <a:buClr>
                <a:schemeClr val="tx1"/>
              </a:buClr>
            </a:pPr>
            <a:r>
              <a:rPr lang="en-US" dirty="0" smtClean="0"/>
              <a:t>Address longstanding tax issues for horseplayers</a:t>
            </a:r>
          </a:p>
          <a:p>
            <a:pPr lvl="0">
              <a:buClr>
                <a:schemeClr val="tx1"/>
              </a:buClr>
              <a:buNone/>
            </a:pPr>
            <a:endParaRPr lang="en-US" dirty="0" smtClean="0"/>
          </a:p>
          <a:p>
            <a:pPr>
              <a:buClr>
                <a:schemeClr val="tx1"/>
              </a:buClr>
            </a:pPr>
            <a:r>
              <a:rPr lang="en-US" dirty="0" smtClean="0"/>
              <a:t>Compensate to mitigate impact of new competition</a:t>
            </a:r>
            <a:endParaRPr lang="en-US" dirty="0"/>
          </a:p>
        </p:txBody>
      </p:sp>
      <p:pic>
        <p:nvPicPr>
          <p:cNvPr id="5" name="Picture 3" descr="NTRA-4c-bkgd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77200" y="6019800"/>
            <a:ext cx="8413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Prospects for Legalization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chemeClr val="tx1"/>
              </a:buClr>
            </a:pPr>
            <a:r>
              <a:rPr lang="en-US" dirty="0" smtClean="0"/>
              <a:t>Upcoming midterm elections may undermine long term prospects for passage of Internet gambling legislation </a:t>
            </a:r>
          </a:p>
          <a:p>
            <a:pPr>
              <a:buClr>
                <a:schemeClr val="tx1"/>
              </a:buClr>
              <a:buNone/>
            </a:pPr>
            <a:endParaRPr lang="en-US" dirty="0" smtClean="0"/>
          </a:p>
          <a:p>
            <a:pPr lvl="0">
              <a:buClr>
                <a:schemeClr val="tx1"/>
              </a:buClr>
            </a:pPr>
            <a:r>
              <a:rPr lang="en-US" dirty="0" smtClean="0"/>
              <a:t>Internet Gaming may be addressed in post-election lame-duck session </a:t>
            </a:r>
          </a:p>
          <a:p>
            <a:pPr lvl="0">
              <a:buClr>
                <a:schemeClr val="tx1"/>
              </a:buClr>
              <a:buNone/>
            </a:pPr>
            <a:r>
              <a:rPr lang="en-US" dirty="0" smtClean="0"/>
              <a:t> </a:t>
            </a:r>
          </a:p>
          <a:p>
            <a:pPr lvl="0">
              <a:buClr>
                <a:schemeClr val="tx1"/>
              </a:buClr>
            </a:pPr>
            <a:r>
              <a:rPr lang="en-US" dirty="0" smtClean="0"/>
              <a:t>Need for revenue makes passage of Frank Bill possible</a:t>
            </a:r>
          </a:p>
          <a:p>
            <a:endParaRPr lang="en-US" dirty="0"/>
          </a:p>
        </p:txBody>
      </p:sp>
      <p:pic>
        <p:nvPicPr>
          <p:cNvPr id="5" name="Picture 3" descr="NTRA-4c-bkgd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01000" y="5867400"/>
            <a:ext cx="8413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</a:rPr>
              <a:t>Other Developments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89437"/>
          </a:xfrm>
        </p:spPr>
        <p:txBody>
          <a:bodyPr/>
          <a:lstStyle/>
          <a:p>
            <a:pPr lvl="0">
              <a:buClr>
                <a:schemeClr val="tx1"/>
              </a:buClr>
            </a:pPr>
            <a:r>
              <a:rPr lang="en-US" sz="2800" dirty="0" smtClean="0"/>
              <a:t>Several states considering the legalization of limited forms of Internet gaming</a:t>
            </a:r>
          </a:p>
          <a:p>
            <a:pPr lvl="0">
              <a:buClr>
                <a:schemeClr val="tx1"/>
              </a:buClr>
              <a:buNone/>
            </a:pPr>
            <a:endParaRPr lang="en-US" sz="2400" dirty="0" smtClean="0"/>
          </a:p>
          <a:p>
            <a:pPr lvl="0">
              <a:buClr>
                <a:schemeClr val="tx1"/>
              </a:buClr>
            </a:pPr>
            <a:r>
              <a:rPr lang="en-US" sz="2800" dirty="0" smtClean="0"/>
              <a:t>Exchange wagering introduced in New Jersey and California</a:t>
            </a:r>
          </a:p>
          <a:p>
            <a:pPr lvl="0">
              <a:buClr>
                <a:schemeClr val="tx1"/>
              </a:buClr>
              <a:buNone/>
            </a:pPr>
            <a:endParaRPr lang="en-US" sz="1200" dirty="0" smtClean="0"/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Revenue splits left to negotiation between the parties</a:t>
            </a:r>
            <a:endParaRPr lang="en-US" sz="2000" dirty="0" smtClean="0"/>
          </a:p>
          <a:p>
            <a:pPr lvl="1"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/>
              <a:t>Absent agreements, no exchange betting</a:t>
            </a:r>
            <a:endParaRPr lang="en-US" sz="2000" dirty="0" smtClean="0"/>
          </a:p>
          <a:p>
            <a:endParaRPr lang="en-US" dirty="0"/>
          </a:p>
        </p:txBody>
      </p:sp>
      <p:pic>
        <p:nvPicPr>
          <p:cNvPr id="5" name="Picture 3" descr="NTRA-4c-bkgd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077200" y="6019800"/>
            <a:ext cx="8413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4451</TotalTime>
  <Words>290</Words>
  <Application>Microsoft Office PowerPoint</Application>
  <PresentationFormat>On-screen Show (4:3)</PresentationFormat>
  <Paragraphs>68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        Alexander M. Waldrop President &amp; CEO NTRA 2010 IFHA Meeting</vt:lpstr>
      <vt:lpstr>Introduction</vt:lpstr>
      <vt:lpstr>Background</vt:lpstr>
      <vt:lpstr>Legal Framework </vt:lpstr>
      <vt:lpstr>Interstate Horseracing Act</vt:lpstr>
      <vt:lpstr>Threats to Horseracing</vt:lpstr>
      <vt:lpstr>Opportunities for Horseracing</vt:lpstr>
      <vt:lpstr>Prospects for Legalization</vt:lpstr>
      <vt:lpstr>Other Developments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2008 Eclipse Awards</dc:title>
  <dc:creator>fwidaman</dc:creator>
  <cp:lastModifiedBy>awaldrop</cp:lastModifiedBy>
  <cp:revision>404</cp:revision>
  <cp:lastPrinted>2010-06-14T19:55:34Z</cp:lastPrinted>
  <dcterms:created xsi:type="dcterms:W3CDTF">2010-06-15T15:00:03Z</dcterms:created>
  <dcterms:modified xsi:type="dcterms:W3CDTF">2010-09-28T20:47:05Z</dcterms:modified>
</cp:coreProperties>
</file>